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2236223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1750407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1806768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274243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3351263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87F156E-1924-47E5-A670-D23F0536D013}"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384682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87F156E-1924-47E5-A670-D23F0536D013}" type="datetimeFigureOut">
              <a:rPr lang="ar-IQ" smtClean="0"/>
              <a:t>07/03/1441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2750561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87F156E-1924-47E5-A670-D23F0536D013}" type="datetimeFigureOut">
              <a:rPr lang="ar-IQ" smtClean="0"/>
              <a:t>07/03/1441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3964338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87F156E-1924-47E5-A670-D23F0536D013}" type="datetimeFigureOut">
              <a:rPr lang="ar-IQ" smtClean="0"/>
              <a:t>07/03/1441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2490653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7F156E-1924-47E5-A670-D23F0536D013}"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2007723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87F156E-1924-47E5-A670-D23F0536D013}" type="datetimeFigureOut">
              <a:rPr lang="ar-IQ" smtClean="0"/>
              <a:t>07/03/1441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25A16FF-35A6-4962-8F02-9230AFA3946C}" type="slidenum">
              <a:rPr lang="ar-IQ" smtClean="0"/>
              <a:t>‹#›</a:t>
            </a:fld>
            <a:endParaRPr lang="ar-IQ"/>
          </a:p>
        </p:txBody>
      </p:sp>
    </p:spTree>
    <p:extLst>
      <p:ext uri="{BB962C8B-B14F-4D97-AF65-F5344CB8AC3E}">
        <p14:creationId xmlns:p14="http://schemas.microsoft.com/office/powerpoint/2010/main" val="37944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87F156E-1924-47E5-A670-D23F0536D013}" type="datetimeFigureOut">
              <a:rPr lang="ar-IQ" smtClean="0"/>
              <a:t>07/03/1441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5A16FF-35A6-4962-8F02-9230AFA3946C}" type="slidenum">
              <a:rPr lang="ar-IQ" smtClean="0"/>
              <a:t>‹#›</a:t>
            </a:fld>
            <a:endParaRPr lang="ar-IQ"/>
          </a:p>
        </p:txBody>
      </p:sp>
    </p:spTree>
    <p:extLst>
      <p:ext uri="{BB962C8B-B14F-4D97-AF65-F5344CB8AC3E}">
        <p14:creationId xmlns:p14="http://schemas.microsoft.com/office/powerpoint/2010/main" val="3711337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style>
          <a:lnRef idx="1">
            <a:schemeClr val="accent2"/>
          </a:lnRef>
          <a:fillRef idx="3">
            <a:schemeClr val="accent2"/>
          </a:fillRef>
          <a:effectRef idx="2">
            <a:schemeClr val="accent2"/>
          </a:effectRef>
          <a:fontRef idx="minor">
            <a:schemeClr val="lt1"/>
          </a:fontRef>
        </p:style>
        <p:txBody>
          <a:bodyPr>
            <a:normAutofit fontScale="90000"/>
          </a:bodyPr>
          <a:lstStyle/>
          <a:p>
            <a:r>
              <a:rPr lang="ar-IQ" sz="8000" dirty="0"/>
              <a:t>الشغل</a:t>
            </a:r>
            <a:r>
              <a:rPr lang="ar-IQ" dirty="0"/>
              <a:t> </a:t>
            </a:r>
            <a:r>
              <a:rPr lang="en-US" dirty="0"/>
              <a:t/>
            </a:r>
            <a:br>
              <a:rPr lang="en-US" dirty="0"/>
            </a:br>
            <a:endParaRPr lang="ar-IQ" dirty="0"/>
          </a:p>
        </p:txBody>
      </p:sp>
      <p:sp>
        <p:nvSpPr>
          <p:cNvPr id="3" name="عنوان فرعي 2"/>
          <p:cNvSpPr>
            <a:spLocks noGrp="1"/>
          </p:cNvSpPr>
          <p:nvPr>
            <p:ph type="subTitle" idx="1"/>
          </p:nvPr>
        </p:nvSpPr>
        <p:spPr/>
        <p:style>
          <a:lnRef idx="1">
            <a:schemeClr val="accent6"/>
          </a:lnRef>
          <a:fillRef idx="3">
            <a:schemeClr val="accent6"/>
          </a:fillRef>
          <a:effectRef idx="2">
            <a:schemeClr val="accent6"/>
          </a:effectRef>
          <a:fontRef idx="minor">
            <a:schemeClr val="lt1"/>
          </a:fontRef>
        </p:style>
        <p:txBody>
          <a:bodyPr>
            <a:normAutofit fontScale="92500" lnSpcReduction="10000"/>
          </a:bodyPr>
          <a:lstStyle/>
          <a:p>
            <a:pPr algn="just"/>
            <a:r>
              <a:rPr lang="ar-IQ" dirty="0">
                <a:solidFill>
                  <a:schemeClr val="tx1"/>
                </a:solidFill>
              </a:rPr>
              <a:t>وهو من المصطلحات الميكانيكية ويتم دراستها اثناء تأثير القوة </a:t>
            </a:r>
            <a:r>
              <a:rPr lang="ar-IQ" dirty="0" smtClean="0">
                <a:solidFill>
                  <a:schemeClr val="tx1"/>
                </a:solidFill>
              </a:rPr>
              <a:t>لأحداث </a:t>
            </a:r>
            <a:r>
              <a:rPr lang="ar-IQ" dirty="0">
                <a:solidFill>
                  <a:schemeClr val="tx1"/>
                </a:solidFill>
              </a:rPr>
              <a:t>حركة معينة ويعرف بانه اذا اثرت قوة على جسم وتحرك بفعل تأثير تلك القوة فان تلك القوة تكون قد انجزت شغلا </a:t>
            </a:r>
            <a:endParaRPr lang="en-US" dirty="0">
              <a:solidFill>
                <a:schemeClr val="tx1"/>
              </a:solidFill>
            </a:endParaRPr>
          </a:p>
          <a:p>
            <a:endParaRPr lang="ar-IQ" dirty="0"/>
          </a:p>
        </p:txBody>
      </p:sp>
    </p:spTree>
    <p:extLst>
      <p:ext uri="{BB962C8B-B14F-4D97-AF65-F5344CB8AC3E}">
        <p14:creationId xmlns:p14="http://schemas.microsoft.com/office/powerpoint/2010/main" val="27501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980728"/>
            <a:ext cx="6984776" cy="4031873"/>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r>
              <a:rPr lang="ar-IQ" sz="3200" dirty="0"/>
              <a:t>ومن المعروف ان هناك فرق بين المسافة والازاحة وان الجسم عندما يتحرك من نقطة الى اخرى ويعود الى نفس النقطة فان ازاحته تكون صفر وفي هذه الحالة لا يوجد شغل من الناحية النظرية كون ان الشغل يشترط وجود ازاحة ويمكن ان نعبر عن الشغل بانه يساوي القوة في الازاحة التي تحدث </a:t>
            </a:r>
            <a:endParaRPr lang="en-US" sz="3200" dirty="0"/>
          </a:p>
          <a:p>
            <a:r>
              <a:rPr lang="ar-IQ" sz="3200" dirty="0"/>
              <a:t>اي ان الشغل = القوة * الازاحة </a:t>
            </a:r>
            <a:endParaRPr lang="en-US" sz="3200" dirty="0"/>
          </a:p>
          <a:p>
            <a:r>
              <a:rPr lang="en-US" sz="3200" dirty="0"/>
              <a:t>W=f*d</a:t>
            </a:r>
          </a:p>
        </p:txBody>
      </p:sp>
    </p:spTree>
    <p:extLst>
      <p:ext uri="{BB962C8B-B14F-4D97-AF65-F5344CB8AC3E}">
        <p14:creationId xmlns:p14="http://schemas.microsoft.com/office/powerpoint/2010/main" val="976032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84785"/>
            <a:ext cx="7772400" cy="2115666"/>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ar-IQ" dirty="0"/>
              <a:t>ويقاس الشغل بوحدات القوة والمسافة او الازاحة ويعبر عنه </a:t>
            </a:r>
            <a:r>
              <a:rPr lang="ar-IQ" dirty="0" err="1"/>
              <a:t>بالنيوتن</a:t>
            </a:r>
            <a:r>
              <a:rPr lang="ar-IQ" dirty="0"/>
              <a:t> * المتر  وهو الجول </a:t>
            </a:r>
            <a:r>
              <a:rPr lang="en-US" dirty="0"/>
              <a:t/>
            </a:r>
            <a:br>
              <a:rPr lang="en-US" dirty="0"/>
            </a:br>
            <a:endParaRPr lang="ar-IQ" dirty="0"/>
          </a:p>
        </p:txBody>
      </p:sp>
      <p:sp>
        <p:nvSpPr>
          <p:cNvPr id="3" name="عنوان فرعي 2"/>
          <p:cNvSpPr>
            <a:spLocks noGrp="1"/>
          </p:cNvSpPr>
          <p:nvPr>
            <p:ph type="subTitle" idx="1"/>
          </p:nvPr>
        </p:nvSpPr>
        <p:spPr>
          <a:xfrm>
            <a:off x="755576" y="3886200"/>
            <a:ext cx="7704856" cy="1752600"/>
          </a:xfrm>
        </p:spPr>
        <p:style>
          <a:lnRef idx="0">
            <a:schemeClr val="accent5"/>
          </a:lnRef>
          <a:fillRef idx="3">
            <a:schemeClr val="accent5"/>
          </a:fillRef>
          <a:effectRef idx="3">
            <a:schemeClr val="accent5"/>
          </a:effectRef>
          <a:fontRef idx="minor">
            <a:schemeClr val="lt1"/>
          </a:fontRef>
        </p:style>
        <p:txBody>
          <a:bodyPr>
            <a:normAutofit fontScale="85000" lnSpcReduction="20000"/>
          </a:bodyPr>
          <a:lstStyle/>
          <a:p>
            <a:r>
              <a:rPr lang="ar-IQ" dirty="0">
                <a:solidFill>
                  <a:schemeClr val="tx1"/>
                </a:solidFill>
              </a:rPr>
              <a:t>وان الشغل في الحركات الرياضية شانه شان دفع القوة اذ يتغير بشكل مستمر ويحدث نفس الشي في الشغل اذ ان القوة غير منتظمة ويمكن ان يعبر عن المسافة التي </a:t>
            </a:r>
            <a:r>
              <a:rPr lang="ar-IQ" dirty="0" err="1">
                <a:solidFill>
                  <a:schemeClr val="tx1"/>
                </a:solidFill>
              </a:rPr>
              <a:t>يتحركها</a:t>
            </a:r>
            <a:r>
              <a:rPr lang="ar-IQ" dirty="0">
                <a:solidFill>
                  <a:schemeClr val="tx1"/>
                </a:solidFill>
              </a:rPr>
              <a:t> الجسم بفعل تأثير القوة بدالة القوة – المسافة اي ان الشغل المنجز يساوي مساحة ما تحت المنحنى الواقعة تحت منحنى القوة – المسافة </a:t>
            </a:r>
            <a:endParaRPr lang="en-US" dirty="0">
              <a:solidFill>
                <a:schemeClr val="tx1"/>
              </a:solidFill>
            </a:endParaRPr>
          </a:p>
          <a:p>
            <a:endParaRPr lang="ar-IQ" dirty="0">
              <a:solidFill>
                <a:schemeClr val="tx1"/>
              </a:solidFill>
            </a:endParaRPr>
          </a:p>
        </p:txBody>
      </p:sp>
    </p:spTree>
    <p:extLst>
      <p:ext uri="{BB962C8B-B14F-4D97-AF65-F5344CB8AC3E}">
        <p14:creationId xmlns:p14="http://schemas.microsoft.com/office/powerpoint/2010/main" val="196996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67927" y="1412776"/>
            <a:ext cx="7632848" cy="4031873"/>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r>
              <a:rPr lang="ar-IQ" sz="3200" dirty="0">
                <a:solidFill>
                  <a:schemeClr val="tx1"/>
                </a:solidFill>
              </a:rPr>
              <a:t>مثال : ما مقدار الشغل الحاصل نتيجة قوة مقدارها 100 نيوتن وتحرك جسم ازاحة تساوي 20 م وما هو الشغل اذا كانت الازاحة  30 م وكذلك اذا تحرك الجسم مسافة 30 م ذهابا ثم عاد الى نفس نقطة انطلاقة </a:t>
            </a:r>
            <a:endParaRPr lang="en-US" sz="3200" dirty="0">
              <a:solidFill>
                <a:schemeClr val="tx1"/>
              </a:solidFill>
            </a:endParaRPr>
          </a:p>
          <a:p>
            <a:r>
              <a:rPr lang="ar-IQ" sz="3200" dirty="0">
                <a:solidFill>
                  <a:schemeClr val="tx1"/>
                </a:solidFill>
              </a:rPr>
              <a:t>الشغل = القوة * الازاحة </a:t>
            </a:r>
            <a:endParaRPr lang="en-US" sz="3200" dirty="0">
              <a:solidFill>
                <a:schemeClr val="tx1"/>
              </a:solidFill>
            </a:endParaRPr>
          </a:p>
          <a:p>
            <a:r>
              <a:rPr lang="ar-IQ" sz="3200" dirty="0">
                <a:solidFill>
                  <a:schemeClr val="tx1"/>
                </a:solidFill>
              </a:rPr>
              <a:t>       = 100 نيوتن * 20 م = 2000 جول </a:t>
            </a:r>
            <a:endParaRPr lang="en-US" sz="3200" dirty="0">
              <a:solidFill>
                <a:schemeClr val="tx1"/>
              </a:solidFill>
            </a:endParaRPr>
          </a:p>
          <a:p>
            <a:r>
              <a:rPr lang="ar-IQ" sz="3200" dirty="0">
                <a:solidFill>
                  <a:schemeClr val="tx1"/>
                </a:solidFill>
              </a:rPr>
              <a:t>الشغل = 100*30= 3000 جول </a:t>
            </a:r>
            <a:endParaRPr lang="en-US" sz="3200" dirty="0">
              <a:solidFill>
                <a:schemeClr val="tx1"/>
              </a:solidFill>
            </a:endParaRPr>
          </a:p>
          <a:p>
            <a:r>
              <a:rPr lang="ar-IQ" sz="3200" dirty="0">
                <a:solidFill>
                  <a:schemeClr val="tx1"/>
                </a:solidFill>
              </a:rPr>
              <a:t>الشغل = 100 *0 = صفر </a:t>
            </a:r>
            <a:endParaRPr lang="en-US" sz="3200" dirty="0">
              <a:solidFill>
                <a:schemeClr val="tx1"/>
              </a:solidFill>
            </a:endParaRPr>
          </a:p>
        </p:txBody>
      </p:sp>
    </p:spTree>
    <p:extLst>
      <p:ext uri="{BB962C8B-B14F-4D97-AF65-F5344CB8AC3E}">
        <p14:creationId xmlns:p14="http://schemas.microsoft.com/office/powerpoint/2010/main" val="1707566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268760"/>
            <a:ext cx="7344816" cy="3970318"/>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r>
              <a:rPr lang="ar-IQ" sz="3600" dirty="0"/>
              <a:t>اما في حالة الجسم النازل من الاعلى الى اسفل باتجاه الارض فان الشغل يكون بتأثير الجاذبية الارضية وتكون المعادلة </a:t>
            </a:r>
            <a:endParaRPr lang="en-US" sz="3600" dirty="0"/>
          </a:p>
          <a:p>
            <a:r>
              <a:rPr lang="ar-IQ" sz="3600" dirty="0"/>
              <a:t>الشغل = الوزن * الارتفاع </a:t>
            </a:r>
            <a:endParaRPr lang="en-US" sz="3600" dirty="0"/>
          </a:p>
          <a:p>
            <a:r>
              <a:rPr lang="ar-IQ" sz="3600" dirty="0"/>
              <a:t>وهي بهذا الشغل لا تختلف عن القانون الاول كون ان الوزن هنا يعتبر قوة والارتفاع هو ازاحة كون الجسم نازل من الاعلى الى الاسفل .</a:t>
            </a:r>
            <a:endParaRPr lang="en-US" sz="3600" dirty="0"/>
          </a:p>
        </p:txBody>
      </p:sp>
    </p:spTree>
    <p:extLst>
      <p:ext uri="{BB962C8B-B14F-4D97-AF65-F5344CB8AC3E}">
        <p14:creationId xmlns:p14="http://schemas.microsoft.com/office/powerpoint/2010/main" val="579212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71600" y="1484784"/>
            <a:ext cx="7200800" cy="4031873"/>
          </a:xfrm>
          <a:prstGeom prst="rect">
            <a:avLst/>
          </a:prstGeom>
        </p:spPr>
        <p:style>
          <a:lnRef idx="1">
            <a:schemeClr val="accent1"/>
          </a:lnRef>
          <a:fillRef idx="3">
            <a:schemeClr val="accent1"/>
          </a:fillRef>
          <a:effectRef idx="2">
            <a:schemeClr val="accent1"/>
          </a:effectRef>
          <a:fontRef idx="minor">
            <a:schemeClr val="lt1"/>
          </a:fontRef>
        </p:style>
        <p:txBody>
          <a:bodyPr wrap="square">
            <a:spAutoFit/>
          </a:bodyPr>
          <a:lstStyle/>
          <a:p>
            <a:r>
              <a:rPr lang="ar-IQ" sz="3200" dirty="0"/>
              <a:t>واحيانا تحدث ان يكون اتجاه حركة الجسم بزاوية مع خط تأثير القوة اي ان تأثر القوة بزاوية على خط حركة الجسم فتكون المعادلة </a:t>
            </a:r>
            <a:endParaRPr lang="en-US" sz="3200" dirty="0"/>
          </a:p>
          <a:p>
            <a:r>
              <a:rPr lang="ar-IQ" sz="3200" dirty="0"/>
              <a:t>الشغل = القوة * الازاحة * </a:t>
            </a:r>
            <a:r>
              <a:rPr lang="ar-IQ" sz="3200" dirty="0" err="1"/>
              <a:t>جتا</a:t>
            </a:r>
            <a:r>
              <a:rPr lang="ar-IQ" sz="3200" dirty="0"/>
              <a:t> الزاوية </a:t>
            </a:r>
            <a:endParaRPr lang="en-US" sz="3200" dirty="0"/>
          </a:p>
          <a:p>
            <a:r>
              <a:rPr lang="ar-IQ" sz="3200" dirty="0"/>
              <a:t>اما اذا تحرك الجسم على سطح مائل وكان من الممكن ان نعرف المسافة الزاوية والجسم يتحرك بفعل تأثير وزنه فالمعادلة تكون </a:t>
            </a:r>
            <a:endParaRPr lang="en-US" sz="3200" dirty="0"/>
          </a:p>
          <a:p>
            <a:r>
              <a:rPr lang="ar-IQ" sz="3200" dirty="0"/>
              <a:t>الشغل = القوة * الازاحة * </a:t>
            </a:r>
            <a:r>
              <a:rPr lang="ar-IQ" sz="3200" dirty="0" err="1"/>
              <a:t>جا</a:t>
            </a:r>
            <a:r>
              <a:rPr lang="ar-IQ" sz="3200" dirty="0"/>
              <a:t> الزاوية </a:t>
            </a:r>
            <a:endParaRPr lang="en-US" sz="3200" dirty="0"/>
          </a:p>
        </p:txBody>
      </p:sp>
    </p:spTree>
    <p:extLst>
      <p:ext uri="{BB962C8B-B14F-4D97-AF65-F5344CB8AC3E}">
        <p14:creationId xmlns:p14="http://schemas.microsoft.com/office/powerpoint/2010/main" val="804228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334</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الشغل  </vt:lpstr>
      <vt:lpstr>عرض تقديمي في PowerPoint</vt:lpstr>
      <vt:lpstr>ويقاس الشغل بوحدات القوة والمسافة او الازاحة ويعبر عنه بالنيوتن * المتر  وهو الجول  </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الشغل  </dc:title>
  <dc:creator>Maher</dc:creator>
  <cp:lastModifiedBy>Maher</cp:lastModifiedBy>
  <cp:revision>5</cp:revision>
  <dcterms:created xsi:type="dcterms:W3CDTF">2019-11-04T18:46:05Z</dcterms:created>
  <dcterms:modified xsi:type="dcterms:W3CDTF">2019-11-04T19:03:22Z</dcterms:modified>
</cp:coreProperties>
</file>